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52"/>
  </p:notesMasterIdLst>
  <p:sldIdLst>
    <p:sldId id="256" r:id="rId8"/>
    <p:sldId id="261" r:id="rId9"/>
    <p:sldId id="263" r:id="rId10"/>
    <p:sldId id="297" r:id="rId11"/>
    <p:sldId id="265" r:id="rId12"/>
    <p:sldId id="266" r:id="rId13"/>
    <p:sldId id="271" r:id="rId14"/>
    <p:sldId id="267" r:id="rId15"/>
    <p:sldId id="268" r:id="rId16"/>
    <p:sldId id="269" r:id="rId17"/>
    <p:sldId id="270" r:id="rId18"/>
    <p:sldId id="296" r:id="rId19"/>
    <p:sldId id="273" r:id="rId20"/>
    <p:sldId id="279" r:id="rId21"/>
    <p:sldId id="299" r:id="rId22"/>
    <p:sldId id="280" r:id="rId23"/>
    <p:sldId id="308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309" r:id="rId33"/>
    <p:sldId id="315" r:id="rId34"/>
    <p:sldId id="316" r:id="rId35"/>
    <p:sldId id="317" r:id="rId36"/>
    <p:sldId id="314" r:id="rId37"/>
    <p:sldId id="292" r:id="rId38"/>
    <p:sldId id="293" r:id="rId39"/>
    <p:sldId id="294" r:id="rId40"/>
    <p:sldId id="303" r:id="rId41"/>
    <p:sldId id="304" r:id="rId42"/>
    <p:sldId id="305" r:id="rId43"/>
    <p:sldId id="306" r:id="rId44"/>
    <p:sldId id="307" r:id="rId45"/>
    <p:sldId id="311" r:id="rId46"/>
    <p:sldId id="312" r:id="rId47"/>
    <p:sldId id="300" r:id="rId48"/>
    <p:sldId id="301" r:id="rId49"/>
    <p:sldId id="302" r:id="rId50"/>
    <p:sldId id="31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64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1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513DE-E5DA-4BD3-A943-778980420275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882EB-F465-45D0-81EF-5D8BA2A81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8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3DAB5F-D428-471B-BBA0-75A6DECF139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8565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6ECF4C-C6C8-4E9F-BFF9-23907B0B2D08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641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B2EDD0-92A7-45A0-86AB-18B297972CEA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7811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6D8C12-F2C3-47E9-9062-CDE01AA5D3EF}" type="slidenum">
              <a:rPr lang="en-US" altLang="en-US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8588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418862-16FA-4036-B0E4-F17C94366F7A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613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0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8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2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E1DC01-6168-417D-8CFF-430936674874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2F536-CCBC-46CE-8692-2D0D2AA6F9B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62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E49A65-BA8C-4F6B-9D7A-79DD4CA259F6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A1D78-CA30-4775-B925-B319CF96987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54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E05492-9307-4795-87D1-DC0560D45003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36A1B-F2B1-4BF0-AF9D-16B8146AF6C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77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F43A39-0E04-4F18-BF56-F9E5CCC0306F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989EB-7B55-4D60-87DD-57E1477E173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25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2D3ADF-42BB-44E2-AC59-51748E60BB66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EE46D-1004-41DD-8743-B0C553A20A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9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68C82-CABD-4989-855F-4EFD1C806A75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9A04C-ABB8-44B8-8427-5521707EBDF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01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9F3B40-5BF2-4EA0-A143-F712FE8EF3F1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A8225-7C4F-41C4-96DE-A231B70ADA7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87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1B849A-E191-4C05-9980-0FF5920A5E88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B4BED-544D-496D-B4C0-428807F91A2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8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44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0B5BBF-E115-47B0-9F28-7599160F0898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42113-9D2C-4D2F-890B-1E3DCD7A23F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00B769-55F6-4690-9850-16A85F96A531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D0DB5C-B556-4B8C-BC88-EC59FD5C131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9D4A7-ED39-47D4-896E-D1F54731E283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42DF0-0165-4BE5-8D27-3C19046EEC4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38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BFE92E-E5BA-4A6E-9BD7-9238CCD1C7BB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53607-EACA-4DB3-B936-93BC05DD71E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21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30674-CE23-4909-A2F1-43A31DFC6E20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CF061-2696-40DF-A865-A5002725571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99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8638FB-B085-4DA3-A92F-C725D76FD905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54DD3-DEDA-4C6C-84D8-067011BBE74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35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AA37C3-BED8-4AD0-9624-7FCEADA075AA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25F4-82B4-4E90-B168-985D0B5730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06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FB12DB-8D35-4E47-AEE0-1C12A78829DF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88DD5-E6F6-469C-BD81-BA3C7B5039C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69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06499-C941-4041-BD2D-8ADAD6DEEF47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B1081-A805-4D34-99B1-E1F9C7FDEEE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2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F8E5B-0447-4876-BC05-7772D6B1935C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A42DF-02A1-46B2-BCC2-4E36F5D2240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1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59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E62467-225A-44AE-B354-640950980E6B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5ECC3-27B2-4FE2-BBB2-CC7F3036A32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40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89869E-921A-4FDA-91B2-A166E4689419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67640-62C3-4370-AB79-5D4E69D6A2F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8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DEBF8F-1304-4FFE-903C-F8F6A95822FC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94D5C-3A9F-4BEA-BA68-20B9803215F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20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EA0959-FEC0-43D6-8A85-0F08DC5E71BB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A8425-A5C6-4C67-876B-024FA3094CB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3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BFE92E-E5BA-4A6E-9BD7-9238CCD1C7BB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53607-EACA-4DB3-B936-93BC05DD71E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3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30674-CE23-4909-A2F1-43A31DFC6E20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BCF061-2696-40DF-A865-A5002725571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11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8638FB-B085-4DA3-A92F-C725D76FD905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54DD3-DEDA-4C6C-84D8-067011BBE74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41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AA37C3-BED8-4AD0-9624-7FCEADA075AA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325F4-82B4-4E90-B168-985D0B5730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243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FB12DB-8D35-4E47-AEE0-1C12A78829DF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88DD5-E6F6-469C-BD81-BA3C7B5039C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01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06499-C941-4041-BD2D-8ADAD6DEEF47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B1081-A805-4D34-99B1-E1F9C7FDEEE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9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94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2F8E5B-0447-4876-BC05-7772D6B1935C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A42DF-02A1-46B2-BCC2-4E36F5D2240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12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E62467-225A-44AE-B354-640950980E6B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5ECC3-27B2-4FE2-BBB2-CC7F3036A32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73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89869E-921A-4FDA-91B2-A166E4689419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67640-62C3-4370-AB79-5D4E69D6A2F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57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DEBF8F-1304-4FFE-903C-F8F6A95822FC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94D5C-3A9F-4BEA-BA68-20B9803215F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80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EA0959-FEC0-43D6-8A85-0F08DC5E71BB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A8425-A5C6-4C67-876B-024FA3094CB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83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D6A1FE-2E30-42EE-9BE8-C7EBDFF0D4E5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D6D80-9210-46F6-8A16-F97E4E39FAF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0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57F6F1-EFCB-4ABB-9C12-0A765359344A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21B5C-C672-4DCF-8E4D-B54201AE857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02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3F33E3-1D38-4D23-BA47-964348CB1138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ED08B-C784-400D-8DC6-AAC224467B4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1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188A42-7F86-4583-A5DC-985B8C07C8B0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A29A1-EB0A-4B8D-9805-4410B0CD88B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62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E2FDAB-70CE-4E82-AC78-494E9C3B5DFD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A9753-C0D1-4DF7-83DE-DD65667F6EA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95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EB0B32-F057-4AEB-B441-87B40868FEED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4809-135C-493B-8536-D9B322B2BAC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47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6E217D-83A0-4E8E-AFE1-9CAE43B9B99C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97EDA-49CA-45ED-90FF-1210C07B585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46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9AE09-BE7D-4F8E-9481-DCE58053FC49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37962-BFC8-4F97-AC40-050B5CB501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08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D7563A-9D84-49D1-B5D1-9A72E689CB18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6F98A-541C-495E-826E-1B977EF8BD5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3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597232-620F-4A08-8286-09D564EF54A3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A9F72-2A2C-44D7-B031-08670F7ACBC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30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880288-361C-4CC9-A2C5-63CFAFF36CA7}" type="datetimeFigureOut">
              <a:rPr lang="en-US" altLang="en-US">
                <a:solidFill>
                  <a:srgbClr val="FFFFFF"/>
                </a:solidFill>
              </a:rPr>
              <a:pPr/>
              <a:t>4/28/2016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2DB8E-E56C-41AA-9773-0C08AC2A43C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44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4A489-BF61-4850-8BE7-0C2E8AC791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78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5169A-AED0-4077-AF02-C71356BB290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48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0251A6-A92E-4339-A83F-2E89B7654FA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30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AE242-47CC-4FB5-AF1B-65D5D3A3EE3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9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8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6C5A8-F1E6-4F2B-99DE-EF9C6BA4FBF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969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9ECE9-8685-4F7B-874F-276FCA2AF32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40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8C7E2-2A04-4B4F-9CC1-C6B32F60078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58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0B1B0-4AFB-4E29-9E58-C9385015BF8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31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9EFC2-54AA-4C54-86D3-C51EC14F502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20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4FD1C-4866-4126-8A5F-2BD3CDD3AF8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54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CC23-1445-4161-BA2B-71231658264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157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41CC-AEDC-4CFC-A786-E65D485C18A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57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CF483-515C-4C83-971F-4823EC8EB2B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81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D37A1-59C2-4CFE-99D5-3C88820EA25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4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7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7DEE1-EE7D-4656-8C14-610EAEF246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19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8E730-6BF2-43C0-AD3F-61D58F89455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85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BDB8B-F158-475D-9600-A8515BD6D53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66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93BF7-FFB7-48F4-9FD3-453F81F39BB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12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3FEC5-FD2C-4EFD-A84A-575D197D4B3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89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5CD5E-AD52-4AC2-9556-E34FA641012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871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D208D-5172-47D4-8775-3E6C2538458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235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94573-BF99-4885-B07B-C3050C7BD1B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0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7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BC714-D082-4666-BB86-E56C5CA8ABD7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A9294-2F85-4436-A521-2D7B713E8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1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D772FE-68D9-436D-9C96-00ED40E77285}" type="datetimeFigureOut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4/28/2016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8E8FF4-027D-496E-AA2E-E07B07A00E14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279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377B0E-DBC1-4296-92AB-29CA7DB87D9C}" type="datetimeFigureOut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4/28/2016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564B26-E014-4863-A682-394204ED1EC4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4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377B0E-DBC1-4296-92AB-29CA7DB87D9C}" type="datetimeFigureOut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4/28/2016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564B26-E014-4863-A682-394204ED1EC4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557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D059A9-4009-4BA0-8AEB-FBA2DDC1FA6B}" type="datetimeFigureOut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4/28/2016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92DD86-966F-45A1-AB6E-7DDE1938CE47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271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B7BE3-E907-4CD4-BB1D-1EF988A21D2B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375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AAFA86-F1DD-4EEE-B57B-85E10301852E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277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32571" y="4396400"/>
            <a:ext cx="3268820" cy="58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aur" panose="02030504050205020304" pitchFamily="18" charset="0"/>
              </a:rPr>
              <a:t>Apr. 30</a:t>
            </a:r>
            <a:r>
              <a:rPr lang="en-US" sz="3200" baseline="30000" dirty="0" smtClean="0">
                <a:solidFill>
                  <a:schemeClr val="bg1"/>
                </a:solidFill>
                <a:latin typeface="Centaur" panose="02030504050205020304" pitchFamily="18" charset="0"/>
              </a:rPr>
              <a:t>th</a:t>
            </a:r>
            <a:r>
              <a:rPr lang="en-US" sz="3200" dirty="0" smtClean="0">
                <a:solidFill>
                  <a:schemeClr val="bg1"/>
                </a:solidFill>
                <a:latin typeface="Centaur" panose="02030504050205020304" pitchFamily="18" charset="0"/>
              </a:rPr>
              <a:t>, 2016</a:t>
            </a:r>
            <a:endParaRPr lang="en-US" sz="3200" dirty="0">
              <a:solidFill>
                <a:schemeClr val="bg1"/>
              </a:solidFill>
              <a:latin typeface="Centaur" panose="020305040502050203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6185" y="5262361"/>
            <a:ext cx="5038859" cy="1595639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David Tate, MS, CLPE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Latent Print Examiner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dptate@syr.edu</a:t>
            </a:r>
            <a:endParaRPr lang="en-US" dirty="0"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20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875763" y="2470436"/>
            <a:ext cx="7582437" cy="6050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kern="10" spc="0" dirty="0" err="1" smtClean="0">
                <a:ln>
                  <a:noFill/>
                </a:ln>
                <a:gradFill rotWithShape="1">
                  <a:gsLst>
                    <a:gs pos="0">
                      <a:srgbClr val="F79646"/>
                    </a:gs>
                    <a:gs pos="50000">
                      <a:srgbClr val="1F497D"/>
                    </a:gs>
                    <a:gs pos="100000">
                      <a:srgbClr val="F79646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Minnowbrook</a:t>
            </a:r>
            <a:r>
              <a:rPr lang="en-US" sz="4000" kern="10" spc="0" dirty="0" smtClean="0">
                <a:ln>
                  <a:noFill/>
                </a:ln>
                <a:gradFill rotWithShape="1">
                  <a:gsLst>
                    <a:gs pos="0">
                      <a:srgbClr val="F79646"/>
                    </a:gs>
                    <a:gs pos="50000">
                      <a:srgbClr val="1F497D"/>
                    </a:gs>
                    <a:gs pos="100000">
                      <a:srgbClr val="F79646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 Forensic Science Workshop</a:t>
            </a:r>
            <a:endParaRPr lang="en-US" sz="4000" kern="10" spc="0" dirty="0">
              <a:ln>
                <a:noFill/>
              </a:ln>
              <a:gradFill rotWithShape="1">
                <a:gsLst>
                  <a:gs pos="0">
                    <a:srgbClr val="F79646"/>
                  </a:gs>
                  <a:gs pos="50000">
                    <a:srgbClr val="1F497D"/>
                  </a:gs>
                  <a:gs pos="100000">
                    <a:srgbClr val="F79646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pic>
        <p:nvPicPr>
          <p:cNvPr id="10" name="Picture 6" descr="FSNS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67" y="5112913"/>
            <a:ext cx="2431270" cy="152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85798" y="2951095"/>
            <a:ext cx="53623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aur" panose="02030504050205020304" pitchFamily="18" charset="0"/>
              </a:rPr>
              <a:t>Deciphering </a:t>
            </a:r>
            <a:r>
              <a:rPr lang="en-US" sz="4800" b="1" i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rush Script MT" panose="03060802040406070304" pitchFamily="66" charset="0"/>
              </a:rPr>
              <a:t>Distortion</a:t>
            </a:r>
            <a:r>
              <a:rPr lang="en-US" sz="4800" b="1" i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rush Script MT" panose="03060802040406070304" pitchFamily="66" charset="0"/>
              </a:rPr>
              <a:t> </a:t>
            </a:r>
          </a:p>
          <a:p>
            <a:pPr algn="ctr"/>
            <a:r>
              <a:rPr lang="en-US" sz="4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aur" panose="02030504050205020304" pitchFamily="18" charset="0"/>
              </a:rPr>
              <a:t>in Latent Prints</a:t>
            </a:r>
            <a:endParaRPr lang="en-US" sz="4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15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 descr="light press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75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81" name="Picture 5" descr="heavy press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738563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403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aseline="-25000" smtClean="0">
                <a:solidFill>
                  <a:srgbClr val="FFFFFF"/>
                </a:solidFill>
              </a:rPr>
              <a:t>Light – normal deposition pressure</a:t>
            </a:r>
          </a:p>
        </p:txBody>
      </p:sp>
      <p:sp>
        <p:nvSpPr>
          <p:cNvPr id="306184" name="Text Box 8"/>
          <p:cNvSpPr txBox="1">
            <a:spLocks noChangeArrowheads="1"/>
          </p:cNvSpPr>
          <p:nvPr/>
        </p:nvSpPr>
        <p:spPr bwMode="auto">
          <a:xfrm>
            <a:off x="1447800" y="5867400"/>
            <a:ext cx="3886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aseline="-25000" smtClean="0">
                <a:solidFill>
                  <a:srgbClr val="FFFFFF"/>
                </a:solidFill>
              </a:rPr>
              <a:t>Heavy deposition pressure </a:t>
            </a:r>
            <a:r>
              <a:rPr lang="en-US" altLang="en-US" sz="2800" baseline="-25000" smtClean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endParaRPr lang="en-US" altLang="en-US" sz="2800" baseline="-25000" smtClean="0">
              <a:solidFill>
                <a:srgbClr val="FFFFFF"/>
              </a:solidFill>
            </a:endParaRPr>
          </a:p>
        </p:txBody>
      </p:sp>
      <p:sp>
        <p:nvSpPr>
          <p:cNvPr id="306186" name="Line 10"/>
          <p:cNvSpPr>
            <a:spLocks noChangeShapeType="1"/>
          </p:cNvSpPr>
          <p:nvPr/>
        </p:nvSpPr>
        <p:spPr bwMode="auto">
          <a:xfrm flipH="1">
            <a:off x="6019800" y="4343400"/>
            <a:ext cx="60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87" name="Line 11"/>
          <p:cNvSpPr>
            <a:spLocks noChangeShapeType="1"/>
          </p:cNvSpPr>
          <p:nvPr/>
        </p:nvSpPr>
        <p:spPr bwMode="auto">
          <a:xfrm flipH="1">
            <a:off x="5410200" y="2895600"/>
            <a:ext cx="60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88" name="Rectangle 12"/>
          <p:cNvSpPr>
            <a:spLocks noChangeArrowheads="1"/>
          </p:cNvSpPr>
          <p:nvPr/>
        </p:nvSpPr>
        <p:spPr bwMode="auto">
          <a:xfrm rot="-1360833">
            <a:off x="5867400" y="3352800"/>
            <a:ext cx="762000" cy="228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89" name="Rectangle 13"/>
          <p:cNvSpPr>
            <a:spLocks noChangeArrowheads="1"/>
          </p:cNvSpPr>
          <p:nvPr/>
        </p:nvSpPr>
        <p:spPr bwMode="auto">
          <a:xfrm rot="4622822">
            <a:off x="6667500" y="3619500"/>
            <a:ext cx="762000" cy="228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0" name="Rectangle 14"/>
          <p:cNvSpPr>
            <a:spLocks noChangeArrowheads="1"/>
          </p:cNvSpPr>
          <p:nvPr/>
        </p:nvSpPr>
        <p:spPr bwMode="auto">
          <a:xfrm>
            <a:off x="7010400" y="3124200"/>
            <a:ext cx="533400" cy="1524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1" name="Rectangle 15"/>
          <p:cNvSpPr>
            <a:spLocks noChangeArrowheads="1"/>
          </p:cNvSpPr>
          <p:nvPr/>
        </p:nvSpPr>
        <p:spPr bwMode="auto">
          <a:xfrm rot="-1360833">
            <a:off x="1371600" y="3657600"/>
            <a:ext cx="762000" cy="228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2" name="Rectangle 16"/>
          <p:cNvSpPr>
            <a:spLocks noChangeArrowheads="1"/>
          </p:cNvSpPr>
          <p:nvPr/>
        </p:nvSpPr>
        <p:spPr bwMode="auto">
          <a:xfrm rot="4764852">
            <a:off x="2171700" y="3924300"/>
            <a:ext cx="762000" cy="228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3" name="Rectangle 17"/>
          <p:cNvSpPr>
            <a:spLocks noChangeArrowheads="1"/>
          </p:cNvSpPr>
          <p:nvPr/>
        </p:nvSpPr>
        <p:spPr bwMode="auto">
          <a:xfrm rot="-194431">
            <a:off x="2514600" y="3352800"/>
            <a:ext cx="762000" cy="2286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4" name="Rectangle 18"/>
          <p:cNvSpPr>
            <a:spLocks noChangeArrowheads="1"/>
          </p:cNvSpPr>
          <p:nvPr/>
        </p:nvSpPr>
        <p:spPr bwMode="auto">
          <a:xfrm rot="17012820">
            <a:off x="2084387" y="4545013"/>
            <a:ext cx="474663" cy="2238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aseline="-25000" smtClean="0">
              <a:solidFill>
                <a:srgbClr val="FF3300"/>
              </a:solidFill>
            </a:endParaRPr>
          </a:p>
        </p:txBody>
      </p:sp>
      <p:sp>
        <p:nvSpPr>
          <p:cNvPr id="306195" name="Rectangle 19"/>
          <p:cNvSpPr>
            <a:spLocks noChangeArrowheads="1"/>
          </p:cNvSpPr>
          <p:nvPr/>
        </p:nvSpPr>
        <p:spPr bwMode="auto">
          <a:xfrm>
            <a:off x="6248400" y="5029200"/>
            <a:ext cx="1447800" cy="137160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6" name="Line 20"/>
          <p:cNvSpPr>
            <a:spLocks noChangeShapeType="1"/>
          </p:cNvSpPr>
          <p:nvPr/>
        </p:nvSpPr>
        <p:spPr bwMode="auto">
          <a:xfrm flipH="1">
            <a:off x="5638800" y="1981200"/>
            <a:ext cx="60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7" name="Line 21"/>
          <p:cNvSpPr>
            <a:spLocks noChangeShapeType="1"/>
          </p:cNvSpPr>
          <p:nvPr/>
        </p:nvSpPr>
        <p:spPr bwMode="auto">
          <a:xfrm>
            <a:off x="7467600" y="205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6199" name="Rectangle 2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3300"/>
                </a:solidFill>
                <a:latin typeface="Impact" panose="020B0806030902050204" pitchFamily="34" charset="0"/>
              </a:rPr>
              <a:t>Deposition Pressure</a:t>
            </a:r>
          </a:p>
        </p:txBody>
      </p:sp>
    </p:spTree>
    <p:extLst>
      <p:ext uri="{BB962C8B-B14F-4D97-AF65-F5344CB8AC3E}">
        <p14:creationId xmlns:p14="http://schemas.microsoft.com/office/powerpoint/2010/main" val="32918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 anchor="b"/>
          <a:lstStyle/>
          <a:p>
            <a:r>
              <a:rPr lang="en-US" altLang="en-US" sz="3200">
                <a:solidFill>
                  <a:srgbClr val="FF3300"/>
                </a:solidFill>
                <a:latin typeface="Impact" panose="020B0806030902050204" pitchFamily="34" charset="0"/>
              </a:rPr>
              <a:t>Deposition Pressure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838200" y="5378450"/>
            <a:ext cx="403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aseline="-25000" dirty="0" smtClean="0">
                <a:solidFill>
                  <a:srgbClr val="FFFFFF"/>
                </a:solidFill>
              </a:rPr>
              <a:t>normal deposition pressure</a:t>
            </a:r>
          </a:p>
        </p:txBody>
      </p:sp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4953000" y="5410200"/>
            <a:ext cx="3886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aseline="-25000" dirty="0" smtClean="0">
                <a:solidFill>
                  <a:srgbClr val="FFFFFF"/>
                </a:solidFill>
              </a:rPr>
              <a:t>Heavy deposition pressure </a:t>
            </a:r>
          </a:p>
        </p:txBody>
      </p:sp>
      <p:pic>
        <p:nvPicPr>
          <p:cNvPr id="307219" name="Picture 19" descr="medium press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"/>
          <a:stretch>
            <a:fillRect/>
          </a:stretch>
        </p:blipFill>
        <p:spPr bwMode="auto">
          <a:xfrm>
            <a:off x="914400" y="1219200"/>
            <a:ext cx="324326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0" name="Picture 20" descr="heavy press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r="13733"/>
          <a:stretch>
            <a:fillRect/>
          </a:stretch>
        </p:blipFill>
        <p:spPr bwMode="auto">
          <a:xfrm>
            <a:off x="4876800" y="1219200"/>
            <a:ext cx="336073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1" name="Oval 21"/>
          <p:cNvSpPr>
            <a:spLocks noChangeArrowheads="1"/>
          </p:cNvSpPr>
          <p:nvPr/>
        </p:nvSpPr>
        <p:spPr bwMode="auto">
          <a:xfrm>
            <a:off x="6705600" y="3962400"/>
            <a:ext cx="228600" cy="228600"/>
          </a:xfrm>
          <a:prstGeom prst="ellipse">
            <a:avLst/>
          </a:prstGeom>
          <a:noFill/>
          <a:ln w="12700">
            <a:solidFill>
              <a:srgbClr val="00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7223" name="Line 23"/>
          <p:cNvSpPr>
            <a:spLocks noChangeShapeType="1"/>
          </p:cNvSpPr>
          <p:nvPr/>
        </p:nvSpPr>
        <p:spPr bwMode="auto">
          <a:xfrm flipV="1">
            <a:off x="6553200" y="3276600"/>
            <a:ext cx="6858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7224" name="Line 24"/>
          <p:cNvSpPr>
            <a:spLocks noChangeShapeType="1"/>
          </p:cNvSpPr>
          <p:nvPr/>
        </p:nvSpPr>
        <p:spPr bwMode="auto">
          <a:xfrm>
            <a:off x="6553200" y="3886200"/>
            <a:ext cx="76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7225" name="Line 25"/>
          <p:cNvSpPr>
            <a:spLocks noChangeShapeType="1"/>
          </p:cNvSpPr>
          <p:nvPr/>
        </p:nvSpPr>
        <p:spPr bwMode="auto">
          <a:xfrm>
            <a:off x="7239000" y="3276600"/>
            <a:ext cx="76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7228" name="Line 28"/>
          <p:cNvSpPr>
            <a:spLocks noChangeShapeType="1"/>
          </p:cNvSpPr>
          <p:nvPr/>
        </p:nvSpPr>
        <p:spPr bwMode="auto">
          <a:xfrm flipH="1">
            <a:off x="6400800" y="3276600"/>
            <a:ext cx="762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7229" name="Line 29"/>
          <p:cNvSpPr>
            <a:spLocks noChangeShapeType="1"/>
          </p:cNvSpPr>
          <p:nvPr/>
        </p:nvSpPr>
        <p:spPr bwMode="auto">
          <a:xfrm flipH="1">
            <a:off x="6324600" y="3810000"/>
            <a:ext cx="76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07230" name="Line 30"/>
          <p:cNvSpPr>
            <a:spLocks noChangeShapeType="1"/>
          </p:cNvSpPr>
          <p:nvPr/>
        </p:nvSpPr>
        <p:spPr bwMode="auto">
          <a:xfrm flipH="1">
            <a:off x="6400800" y="3276600"/>
            <a:ext cx="76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anchor="b"/>
          <a:lstStyle/>
          <a:p>
            <a:r>
              <a:rPr lang="en-US" altLang="en-US" sz="3200" dirty="0">
                <a:solidFill>
                  <a:srgbClr val="FF3300"/>
                </a:solidFill>
                <a:latin typeface="Arial Black" panose="020B0A04020102020204" pitchFamily="34" charset="0"/>
              </a:rPr>
              <a:t>Level Two Detail – </a:t>
            </a:r>
            <a:r>
              <a:rPr lang="en-US" alt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Minutiae types</a:t>
            </a:r>
          </a:p>
        </p:txBody>
      </p:sp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36576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aseline="-25000" smtClean="0">
                <a:solidFill>
                  <a:srgbClr val="FFFF00"/>
                </a:solidFill>
              </a:rPr>
              <a:t>Sometimes there is uncertainty as to the exact type of minutiae…</a:t>
            </a:r>
          </a:p>
        </p:txBody>
      </p:sp>
      <p:pic>
        <p:nvPicPr>
          <p:cNvPr id="349190" name="Picture 6" descr="3rd level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91000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191" name="Picture 7" descr="3rd level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91000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92" name="Oval 8"/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  <a:alpha val="71001"/>
                </a:srgbClr>
              </a:gs>
              <a:gs pos="50000">
                <a:srgbClr val="FF0000">
                  <a:alpha val="17000"/>
                </a:srgbClr>
              </a:gs>
              <a:gs pos="100000">
                <a:srgbClr val="FF0000">
                  <a:gamma/>
                  <a:shade val="46275"/>
                  <a:invGamma/>
                  <a:alpha val="71001"/>
                </a:srgbClr>
              </a:gs>
            </a:gsLst>
            <a:lin ang="5400000" scaled="1"/>
          </a:gradFill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 smtClean="0">
              <a:solidFill>
                <a:srgbClr val="FFFFFF"/>
              </a:solidFill>
            </a:endParaRPr>
          </a:p>
        </p:txBody>
      </p:sp>
      <p:pic>
        <p:nvPicPr>
          <p:cNvPr id="349194" name="Picture 10" descr="unsure type of minutiae bifurcation-end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670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95" name="Text Box 11"/>
          <p:cNvSpPr txBox="1">
            <a:spLocks noChangeArrowheads="1"/>
          </p:cNvSpPr>
          <p:nvPr/>
        </p:nvSpPr>
        <p:spPr bwMode="auto">
          <a:xfrm>
            <a:off x="838200" y="4343400"/>
            <a:ext cx="32004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aseline="-25000" smtClean="0">
                <a:solidFill>
                  <a:srgbClr val="FFFF00"/>
                </a:solidFill>
              </a:rPr>
              <a:t>…but the examination is about ridge paths and not just minutiae.</a:t>
            </a:r>
          </a:p>
        </p:txBody>
      </p:sp>
      <p:sp>
        <p:nvSpPr>
          <p:cNvPr id="349196" name="Text Box 12"/>
          <p:cNvSpPr txBox="1">
            <a:spLocks noChangeArrowheads="1"/>
          </p:cNvSpPr>
          <p:nvPr/>
        </p:nvSpPr>
        <p:spPr bwMode="auto">
          <a:xfrm>
            <a:off x="762000" y="3124200"/>
            <a:ext cx="36576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aseline="-25000" smtClean="0">
                <a:solidFill>
                  <a:srgbClr val="FFFF00"/>
                </a:solidFill>
              </a:rPr>
              <a:t>…deposition pressure can affect the appearance of minutiae type…</a:t>
            </a:r>
          </a:p>
        </p:txBody>
      </p:sp>
    </p:spTree>
    <p:extLst>
      <p:ext uri="{BB962C8B-B14F-4D97-AF65-F5344CB8AC3E}">
        <p14:creationId xmlns:p14="http://schemas.microsoft.com/office/powerpoint/2010/main" val="216070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92" grpId="0" animBg="1"/>
      <p:bldP spid="349195" grpId="0"/>
      <p:bldP spid="3491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300" y="2903158"/>
            <a:ext cx="7772400" cy="1470025"/>
          </a:xfrm>
        </p:spPr>
        <p:txBody>
          <a:bodyPr anchor="ctr"/>
          <a:lstStyle/>
          <a:p>
            <a: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  <a:t/>
            </a:r>
            <a:b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</a:br>
            <a: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  <a:t>Lateral </a:t>
            </a:r>
            <a:r>
              <a:rPr lang="en-US" altLang="en-US" sz="4000" dirty="0" smtClean="0">
                <a:solidFill>
                  <a:srgbClr val="FF3300"/>
                </a:solidFill>
                <a:latin typeface="Impact" panose="020B0806030902050204" pitchFamily="34" charset="0"/>
              </a:rPr>
              <a:t>Movement and </a:t>
            </a:r>
            <a:br>
              <a:rPr lang="en-US" altLang="en-US" sz="4000" dirty="0" smtClean="0">
                <a:solidFill>
                  <a:srgbClr val="FF3300"/>
                </a:solidFill>
                <a:latin typeface="Impact" panose="020B0806030902050204" pitchFamily="34" charset="0"/>
              </a:rPr>
            </a:br>
            <a:r>
              <a:rPr lang="en-US" altLang="en-US" sz="4000" dirty="0" smtClean="0">
                <a:solidFill>
                  <a:srgbClr val="FF3300"/>
                </a:solidFill>
                <a:latin typeface="Impact" panose="020B0806030902050204" pitchFamily="34" charset="0"/>
              </a:rPr>
              <a:t>Shearing Stress</a:t>
            </a:r>
            <a:endParaRPr lang="en-US" altLang="en-US" sz="4000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63563"/>
            <a:ext cx="8229600" cy="503237"/>
          </a:xfrm>
        </p:spPr>
        <p:txBody>
          <a:bodyPr anchor="b"/>
          <a:lstStyle/>
          <a:p>
            <a:r>
              <a:rPr lang="en-US" altLang="en-US" sz="3200">
                <a:solidFill>
                  <a:srgbClr val="FF3300"/>
                </a:solidFill>
                <a:latin typeface="Impact" panose="020B0806030902050204" pitchFamily="34" charset="0"/>
              </a:rPr>
              <a:t>Lateral Movement</a:t>
            </a:r>
          </a:p>
        </p:txBody>
      </p:sp>
      <p:pic>
        <p:nvPicPr>
          <p:cNvPr id="270341" name="Picture 5" descr="lateral pres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427831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3" name="Line 7"/>
          <p:cNvSpPr>
            <a:spLocks noChangeShapeType="1"/>
          </p:cNvSpPr>
          <p:nvPr/>
        </p:nvSpPr>
        <p:spPr bwMode="auto">
          <a:xfrm flipH="1" flipV="1">
            <a:off x="5105400" y="3429000"/>
            <a:ext cx="838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pic>
        <p:nvPicPr>
          <p:cNvPr id="5" name="Picture 4" descr="clock - compa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2800"/>
            <a:ext cx="1676400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7543800" y="4191000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L3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172200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2286000" y="3276600"/>
            <a:ext cx="1143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5029200" y="3352800"/>
            <a:ext cx="1143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24584" name="Picture 8" descr="clock - compa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53000"/>
            <a:ext cx="1676400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4495800" y="5562600"/>
            <a:ext cx="6858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676400" y="55626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0E500"/>
                </a:solidFill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3107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3" grpId="0" animBg="1"/>
      <p:bldP spid="24585" grpId="0" animBg="1"/>
      <p:bldP spid="245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503238"/>
          </a:xfrm>
        </p:spPr>
        <p:txBody>
          <a:bodyPr anchor="b"/>
          <a:lstStyle/>
          <a:p>
            <a:r>
              <a:rPr lang="en-US" altLang="en-US" sz="2800">
                <a:solidFill>
                  <a:srgbClr val="FF3300"/>
                </a:solidFill>
                <a:latin typeface="Impact" panose="020B0806030902050204" pitchFamily="34" charset="0"/>
              </a:rPr>
              <a:t>Rotational movement with </a:t>
            </a:r>
            <a:r>
              <a:rPr lang="en-US" altLang="en-US" sz="2800">
                <a:solidFill>
                  <a:schemeClr val="tx1"/>
                </a:solidFill>
                <a:latin typeface="Impact" panose="020B0806030902050204" pitchFamily="34" charset="0"/>
              </a:rPr>
              <a:t>medium/heavy</a:t>
            </a:r>
            <a:r>
              <a:rPr lang="en-US" altLang="en-US" sz="2800">
                <a:solidFill>
                  <a:srgbClr val="FF3300"/>
                </a:solidFill>
                <a:latin typeface="Impact" panose="020B0806030902050204" pitchFamily="34" charset="0"/>
              </a:rPr>
              <a:t> pressure</a:t>
            </a:r>
            <a:r>
              <a:rPr lang="en-US" altLang="en-US" sz="3200">
                <a:solidFill>
                  <a:srgbClr val="FF3300"/>
                </a:solidFill>
                <a:latin typeface="Impact" panose="020B0806030902050204" pitchFamily="34" charset="0"/>
              </a:rPr>
              <a:t> </a:t>
            </a:r>
          </a:p>
        </p:txBody>
      </p:sp>
      <p:pic>
        <p:nvPicPr>
          <p:cNvPr id="269315" name="Picture 3" descr="H:\Presentation and images\clockw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0292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6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399" y="1014323"/>
            <a:ext cx="8229600" cy="503237"/>
          </a:xfrm>
        </p:spPr>
        <p:txBody>
          <a:bodyPr anchor="b"/>
          <a:lstStyle/>
          <a:p>
            <a:r>
              <a:rPr lang="en-US" altLang="en-US" sz="3200" dirty="0">
                <a:solidFill>
                  <a:srgbClr val="FF3300"/>
                </a:solidFill>
                <a:latin typeface="Impact" panose="020B0806030902050204" pitchFamily="34" charset="0"/>
              </a:rPr>
              <a:t>Lateral </a:t>
            </a:r>
            <a:r>
              <a:rPr lang="en-US" altLang="en-US" sz="3200" dirty="0" smtClean="0">
                <a:solidFill>
                  <a:srgbClr val="FF3300"/>
                </a:solidFill>
                <a:latin typeface="Impact" panose="020B0806030902050204" pitchFamily="34" charset="0"/>
              </a:rPr>
              <a:t>Movement on porous substrate</a:t>
            </a:r>
            <a:endParaRPr lang="en-US" altLang="en-US" sz="3200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5" y="2511259"/>
            <a:ext cx="7859929" cy="25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300" y="3289524"/>
            <a:ext cx="7772400" cy="1470025"/>
          </a:xfrm>
        </p:spPr>
        <p:txBody>
          <a:bodyPr anchor="ctr"/>
          <a:lstStyle/>
          <a:p>
            <a:r>
              <a:rPr lang="en-US" altLang="en-US" sz="4400" dirty="0">
                <a:solidFill>
                  <a:srgbClr val="FF3300"/>
                </a:solidFill>
                <a:latin typeface="Impact" panose="020B0806030902050204" pitchFamily="34" charset="0"/>
              </a:rPr>
              <a:t>Matrix</a:t>
            </a:r>
          </a:p>
        </p:txBody>
      </p:sp>
      <p:pic>
        <p:nvPicPr>
          <p:cNvPr id="3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48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33400"/>
            <a:ext cx="4343400" cy="1219200"/>
          </a:xfrm>
        </p:spPr>
        <p:txBody>
          <a:bodyPr anchor="b"/>
          <a:lstStyle/>
          <a:p>
            <a:r>
              <a:rPr lang="en-US" altLang="en-US">
                <a:solidFill>
                  <a:srgbClr val="FF0000"/>
                </a:solidFill>
                <a:latin typeface="Impact" panose="020B0806030902050204" pitchFamily="34" charset="0"/>
              </a:rPr>
              <a:t>Matrix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3276600"/>
            <a:ext cx="7924800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00CCFF"/>
                </a:solidFill>
              </a:rPr>
              <a:t>Water (99.0-99.5%) from sweat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FF00"/>
                </a:solidFill>
              </a:rPr>
              <a:t>Oils, fatty acids – </a:t>
            </a:r>
            <a:r>
              <a:rPr lang="en-US" altLang="en-US" sz="2000"/>
              <a:t>from glands </a:t>
            </a:r>
            <a:r>
              <a:rPr lang="en-US" altLang="en-US" sz="2000" i="1"/>
              <a:t>not </a:t>
            </a:r>
            <a:r>
              <a:rPr lang="en-US" altLang="en-US" sz="2000"/>
              <a:t>found on the hands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1BD52D"/>
                </a:solidFill>
              </a:rPr>
              <a:t>Organic</a:t>
            </a:r>
            <a:r>
              <a:rPr lang="en-US" altLang="en-US" sz="2000">
                <a:solidFill>
                  <a:schemeClr val="folHlink"/>
                </a:solidFill>
              </a:rPr>
              <a:t> </a:t>
            </a:r>
            <a:r>
              <a:rPr lang="en-US" altLang="en-US" sz="2000"/>
              <a:t>compounds (amino acids, etc.) from sweat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3300"/>
                </a:solidFill>
              </a:rPr>
              <a:t>Inorganic</a:t>
            </a:r>
            <a:r>
              <a:rPr lang="en-US" altLang="en-US" sz="2000"/>
              <a:t> compounds (salts, etc.) from sweat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CC66"/>
                </a:solidFill>
              </a:rPr>
              <a:t>Epithelial cells</a:t>
            </a:r>
            <a:r>
              <a:rPr lang="en-US" altLang="en-US" sz="2000"/>
              <a:t> that are shed/removed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Contaminants </a:t>
            </a:r>
            <a:r>
              <a:rPr lang="en-US" altLang="en-US" sz="2000"/>
              <a:t>(blood, dirt, etc.)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</p:txBody>
      </p:sp>
      <p:pic>
        <p:nvPicPr>
          <p:cNvPr id="346116" name="Picture 4" descr="Figure17.jpg                                                   00086D5CMacintosh HD                   C1711CC9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3200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8" name="Rectangle 6"/>
          <p:cNvSpPr>
            <a:spLocks noChangeArrowheads="1"/>
          </p:cNvSpPr>
          <p:nvPr/>
        </p:nvSpPr>
        <p:spPr bwMode="auto">
          <a:xfrm>
            <a:off x="609600" y="1981200"/>
            <a:ext cx="5257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aseline="-25000" smtClean="0">
                <a:solidFill>
                  <a:srgbClr val="FFFF00"/>
                </a:solidFill>
              </a:rPr>
              <a:t>Def.</a:t>
            </a:r>
            <a:r>
              <a:rPr lang="en-US" altLang="en-US" sz="3200" baseline="-25000" smtClean="0">
                <a:solidFill>
                  <a:srgbClr val="FFFFFF"/>
                </a:solidFill>
              </a:rPr>
              <a:t> the substance transferred from the friction ridges to a surface/substrate</a:t>
            </a:r>
          </a:p>
        </p:txBody>
      </p:sp>
    </p:spTree>
    <p:extLst>
      <p:ext uri="{BB962C8B-B14F-4D97-AF65-F5344CB8AC3E}">
        <p14:creationId xmlns:p14="http://schemas.microsoft.com/office/powerpoint/2010/main" val="38795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subst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754187"/>
            <a:ext cx="4038600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1524000" y="1676400"/>
            <a:ext cx="2743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aseline="-25000" smtClean="0">
                <a:solidFill>
                  <a:srgbClr val="FFFFFF"/>
                </a:solidFill>
              </a:rPr>
              <a:t>Anatomical aspects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2286000" y="4930775"/>
            <a:ext cx="1447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aseline="-25000" dirty="0" smtClean="0">
                <a:solidFill>
                  <a:srgbClr val="FFFFFF"/>
                </a:solidFill>
              </a:rPr>
              <a:t>Substrate</a:t>
            </a:r>
          </a:p>
        </p:txBody>
      </p:sp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1447800" y="3736494"/>
            <a:ext cx="2819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aseline="-25000" smtClean="0">
                <a:solidFill>
                  <a:srgbClr val="FFFFFF"/>
                </a:solidFill>
              </a:rPr>
              <a:t>Development medium</a:t>
            </a: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1600200" y="2505221"/>
            <a:ext cx="3810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aseline="-25000" dirty="0" smtClean="0">
                <a:solidFill>
                  <a:srgbClr val="FFFFFF"/>
                </a:solidFill>
              </a:rPr>
              <a:t>Lateral Movement</a:t>
            </a: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1524000" y="3127856"/>
            <a:ext cx="3048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aseline="-25000" dirty="0" smtClean="0">
                <a:solidFill>
                  <a:srgbClr val="FFFFFF"/>
                </a:solidFill>
              </a:rPr>
              <a:t>Deposition pressure</a:t>
            </a: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2438400" y="4400294"/>
            <a:ext cx="1905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aseline="-25000" smtClean="0">
                <a:solidFill>
                  <a:srgbClr val="FFFFFF"/>
                </a:solidFill>
              </a:rPr>
              <a:t>Matrix</a:t>
            </a:r>
          </a:p>
        </p:txBody>
      </p: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1828800" y="718239"/>
            <a:ext cx="63063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aseline="-25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Elements of a Latent Print</a:t>
            </a:r>
          </a:p>
        </p:txBody>
      </p:sp>
      <p:sp>
        <p:nvSpPr>
          <p:cNvPr id="318476" name="Text Box 12"/>
          <p:cNvSpPr txBox="1">
            <a:spLocks noChangeArrowheads="1"/>
          </p:cNvSpPr>
          <p:nvPr/>
        </p:nvSpPr>
        <p:spPr bwMode="auto">
          <a:xfrm>
            <a:off x="4648200" y="5497803"/>
            <a:ext cx="3962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aseline="-25000" dirty="0" err="1" smtClean="0">
                <a:solidFill>
                  <a:srgbClr val="FFFFFF"/>
                </a:solidFill>
              </a:rPr>
              <a:t>Ashbaugh</a:t>
            </a:r>
            <a:r>
              <a:rPr lang="en-US" altLang="en-US" baseline="-25000" dirty="0" smtClean="0">
                <a:solidFill>
                  <a:srgbClr val="FFFFFF"/>
                </a:solidFill>
              </a:rPr>
              <a:t>, D.R. (1999). Quantitative-Qualitative Friction Ridge Analysis: An Introduction Basic and Advanced </a:t>
            </a:r>
            <a:r>
              <a:rPr lang="en-US" altLang="en-US" baseline="-25000" dirty="0" err="1" smtClean="0">
                <a:solidFill>
                  <a:srgbClr val="FFFFFF"/>
                </a:solidFill>
              </a:rPr>
              <a:t>Ridgeology</a:t>
            </a:r>
            <a:r>
              <a:rPr lang="en-US" altLang="en-US" baseline="-25000" dirty="0" smtClean="0">
                <a:solidFill>
                  <a:srgbClr val="FFFFFF"/>
                </a:solidFill>
              </a:rPr>
              <a:t>; CRC Press, New York, NY. </a:t>
            </a:r>
          </a:p>
        </p:txBody>
      </p:sp>
      <p:sp>
        <p:nvSpPr>
          <p:cNvPr id="318477" name="Line 13"/>
          <p:cNvSpPr>
            <a:spLocks noChangeShapeType="1"/>
          </p:cNvSpPr>
          <p:nvPr/>
        </p:nvSpPr>
        <p:spPr bwMode="auto">
          <a:xfrm>
            <a:off x="4038600" y="2057400"/>
            <a:ext cx="10668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18478" name="Line 14"/>
          <p:cNvSpPr>
            <a:spLocks noChangeShapeType="1"/>
          </p:cNvSpPr>
          <p:nvPr/>
        </p:nvSpPr>
        <p:spPr bwMode="auto">
          <a:xfrm>
            <a:off x="4038600" y="2940421"/>
            <a:ext cx="1676400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18479" name="Line 15"/>
          <p:cNvSpPr>
            <a:spLocks noChangeShapeType="1"/>
          </p:cNvSpPr>
          <p:nvPr/>
        </p:nvSpPr>
        <p:spPr bwMode="auto">
          <a:xfrm>
            <a:off x="4114800" y="3471730"/>
            <a:ext cx="20574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18480" name="Line 16"/>
          <p:cNvSpPr>
            <a:spLocks noChangeShapeType="1"/>
          </p:cNvSpPr>
          <p:nvPr/>
        </p:nvSpPr>
        <p:spPr bwMode="auto">
          <a:xfrm>
            <a:off x="4267200" y="4106976"/>
            <a:ext cx="10668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18481" name="Line 17"/>
          <p:cNvSpPr>
            <a:spLocks noChangeShapeType="1"/>
          </p:cNvSpPr>
          <p:nvPr/>
        </p:nvSpPr>
        <p:spPr bwMode="auto">
          <a:xfrm>
            <a:off x="3390900" y="4722813"/>
            <a:ext cx="259080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  <p:sp>
        <p:nvSpPr>
          <p:cNvPr id="318482" name="Line 18"/>
          <p:cNvSpPr>
            <a:spLocks noChangeShapeType="1"/>
          </p:cNvSpPr>
          <p:nvPr/>
        </p:nvSpPr>
        <p:spPr bwMode="auto">
          <a:xfrm flipV="1">
            <a:off x="3638550" y="5163064"/>
            <a:ext cx="1447800" cy="76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baseline="-250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3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0"/>
            <a:ext cx="4267200" cy="1173163"/>
          </a:xfrm>
        </p:spPr>
        <p:txBody>
          <a:bodyPr/>
          <a:lstStyle/>
          <a:p>
            <a:r>
              <a:rPr lang="en-US" altLang="en-US" sz="3600">
                <a:solidFill>
                  <a:schemeClr val="tx1"/>
                </a:solidFill>
                <a:latin typeface="Impact" panose="020B0806030902050204" pitchFamily="34" charset="0"/>
              </a:rPr>
              <a:t>Matrix:</a:t>
            </a:r>
            <a:r>
              <a:rPr lang="en-US" altLang="en-US" sz="3600">
                <a:solidFill>
                  <a:srgbClr val="FF66CC"/>
                </a:solidFill>
                <a:latin typeface="Impact" panose="020B0806030902050204" pitchFamily="34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latin typeface="Impact" panose="020B0806030902050204" pitchFamily="34" charset="0"/>
              </a:rPr>
              <a:t>blood</a:t>
            </a:r>
          </a:p>
        </p:txBody>
      </p:sp>
      <p:graphicFrame>
        <p:nvGraphicFramePr>
          <p:cNvPr id="344069" name="Object 9"/>
          <p:cNvGraphicFramePr>
            <a:graphicFrameLocks noChangeAspect="1"/>
          </p:cNvGraphicFramePr>
          <p:nvPr/>
        </p:nvGraphicFramePr>
        <p:xfrm>
          <a:off x="5562600" y="1143000"/>
          <a:ext cx="2811463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Bitmap Image" r:id="rId3" imgW="2110476" imgH="2979048" progId="Paint.Picture">
                  <p:embed/>
                </p:oleObj>
              </mc:Choice>
              <mc:Fallback>
                <p:oleObj name="Bitmap Image" r:id="rId3" imgW="2110476" imgH="297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8" t="14189" r="29077" b="12021"/>
                      <a:stretch>
                        <a:fillRect/>
                      </a:stretch>
                    </p:blipFill>
                    <p:spPr bwMode="auto">
                      <a:xfrm>
                        <a:off x="5562600" y="1143000"/>
                        <a:ext cx="2811463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4071" name="Picture 7" descr="bloody print on kni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351631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5999" y="264624"/>
            <a:ext cx="4267200" cy="1173163"/>
          </a:xfrm>
        </p:spPr>
        <p:txBody>
          <a:bodyPr/>
          <a:lstStyle/>
          <a:p>
            <a:r>
              <a:rPr lang="en-US" altLang="en-US" sz="3600" dirty="0">
                <a:solidFill>
                  <a:srgbClr val="FF3300"/>
                </a:solidFill>
                <a:latin typeface="Impact" panose="020B0806030902050204" pitchFamily="34" charset="0"/>
              </a:rPr>
              <a:t>Matrix</a:t>
            </a:r>
          </a:p>
        </p:txBody>
      </p:sp>
      <p:sp>
        <p:nvSpPr>
          <p:cNvPr id="347140" name="Text Box 4"/>
          <p:cNvSpPr txBox="1">
            <a:spLocks noChangeArrowheads="1"/>
          </p:cNvSpPr>
          <p:nvPr/>
        </p:nvSpPr>
        <p:spPr bwMode="auto">
          <a:xfrm>
            <a:off x="990599" y="5131412"/>
            <a:ext cx="7255607" cy="9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aseline="-25000" dirty="0" smtClean="0">
                <a:solidFill>
                  <a:srgbClr val="FFFFFF"/>
                </a:solidFill>
              </a:rPr>
              <a:t>epithelial cells on the adhesive side of electrical tape</a:t>
            </a:r>
          </a:p>
        </p:txBody>
      </p:sp>
      <p:pic>
        <p:nvPicPr>
          <p:cNvPr id="5" name="Picture 8" descr="C:\Documents and Settings\hlamull\Desktop\presentation pics\DSCF0108_1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437787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676400" y="0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rgbClr val="FF3300"/>
                </a:solidFill>
                <a:latin typeface="Impact" panose="020B0806030902050204" pitchFamily="34" charset="0"/>
              </a:rPr>
              <a:t>Matrix</a:t>
            </a:r>
          </a:p>
        </p:txBody>
      </p:sp>
      <p:pic>
        <p:nvPicPr>
          <p:cNvPr id="382981" name="Picture 5" descr="L1 cropped no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"/>
            <a:ext cx="482123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2" name="Text Box 6"/>
          <p:cNvSpPr txBox="1">
            <a:spLocks noChangeArrowheads="1"/>
          </p:cNvSpPr>
          <p:nvPr/>
        </p:nvSpPr>
        <p:spPr bwMode="auto">
          <a:xfrm>
            <a:off x="304800" y="2057400"/>
            <a:ext cx="40386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aseline="-25000" smtClean="0">
                <a:solidFill>
                  <a:srgbClr val="FFFFFF"/>
                </a:solidFill>
              </a:rPr>
              <a:t>Hand lotion on a plastic bottle. Powdered and lifted.</a:t>
            </a:r>
          </a:p>
        </p:txBody>
      </p:sp>
      <p:pic>
        <p:nvPicPr>
          <p:cNvPr id="382983" name="Picture 7" descr="lotion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588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rgbClr val="FF3300"/>
                </a:solidFill>
                <a:latin typeface="Impact" panose="020B0806030902050204" pitchFamily="34" charset="0"/>
              </a:rPr>
              <a:t>Substrate/Surface</a:t>
            </a:r>
          </a:p>
        </p:txBody>
      </p:sp>
    </p:spTree>
    <p:extLst>
      <p:ext uri="{BB962C8B-B14F-4D97-AF65-F5344CB8AC3E}">
        <p14:creationId xmlns:p14="http://schemas.microsoft.com/office/powerpoint/2010/main" val="386511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09600"/>
            <a:ext cx="4267200" cy="1173163"/>
          </a:xfrm>
        </p:spPr>
        <p:txBody>
          <a:bodyPr/>
          <a:lstStyle/>
          <a:p>
            <a:r>
              <a:rPr lang="en-US" altLang="en-US">
                <a:solidFill>
                  <a:srgbClr val="FF3300"/>
                </a:solidFill>
                <a:latin typeface="Impact" panose="020B0806030902050204" pitchFamily="34" charset="0"/>
              </a:rPr>
              <a:t>Substrate</a:t>
            </a:r>
          </a:p>
        </p:txBody>
      </p:sp>
      <p:pic>
        <p:nvPicPr>
          <p:cNvPr id="342019" name="Picture 3" descr="fp glass su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389096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20" name="Text Box 4"/>
          <p:cNvSpPr txBox="1">
            <a:spLocks noChangeArrowheads="1"/>
          </p:cNvSpPr>
          <p:nvPr/>
        </p:nvSpPr>
        <p:spPr bwMode="auto">
          <a:xfrm>
            <a:off x="457200" y="2133600"/>
            <a:ext cx="403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aseline="-25000" smtClean="0">
                <a:solidFill>
                  <a:srgbClr val="FFFF00"/>
                </a:solidFill>
              </a:rPr>
              <a:t>Def.</a:t>
            </a:r>
            <a:r>
              <a:rPr lang="en-US" altLang="en-US" sz="3600" baseline="-25000" smtClean="0">
                <a:solidFill>
                  <a:srgbClr val="FFFFFF"/>
                </a:solidFill>
              </a:rPr>
              <a:t> the surface upon which a friction ridge impression is deposited</a:t>
            </a:r>
          </a:p>
        </p:txBody>
      </p:sp>
      <p:sp>
        <p:nvSpPr>
          <p:cNvPr id="342021" name="Text Box 5"/>
          <p:cNvSpPr txBox="1">
            <a:spLocks noChangeArrowheads="1"/>
          </p:cNvSpPr>
          <p:nvPr/>
        </p:nvSpPr>
        <p:spPr bwMode="auto">
          <a:xfrm>
            <a:off x="5791200" y="5334000"/>
            <a:ext cx="3352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aseline="-25000" smtClean="0">
                <a:solidFill>
                  <a:srgbClr val="FFFFFF"/>
                </a:solidFill>
              </a:rPr>
              <a:t>Glass substrate</a:t>
            </a:r>
          </a:p>
        </p:txBody>
      </p:sp>
    </p:spTree>
    <p:extLst>
      <p:ext uri="{BB962C8B-B14F-4D97-AF65-F5344CB8AC3E}">
        <p14:creationId xmlns:p14="http://schemas.microsoft.com/office/powerpoint/2010/main" val="331096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3124200" cy="1981200"/>
          </a:xfrm>
        </p:spPr>
        <p:txBody>
          <a:bodyPr anchor="ctr"/>
          <a:lstStyle/>
          <a:p>
            <a:r>
              <a:rPr lang="en-US" altLang="en-US" sz="3200">
                <a:solidFill>
                  <a:srgbClr val="FF3300"/>
                </a:solidFill>
                <a:latin typeface="Impact" panose="020B0806030902050204" pitchFamily="34" charset="0"/>
              </a:rPr>
              <a:t>Subtrate</a:t>
            </a:r>
          </a:p>
        </p:txBody>
      </p:sp>
      <p:pic>
        <p:nvPicPr>
          <p:cNvPr id="314372" name="Picture 4" descr="plastic fork - magna - lif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81138"/>
            <a:ext cx="5562600" cy="39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381000" y="1905000"/>
            <a:ext cx="26670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aseline="-25000" smtClean="0">
                <a:solidFill>
                  <a:srgbClr val="FFFFFF"/>
                </a:solidFill>
              </a:rPr>
              <a:t>Fork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aseline="-25000" smtClean="0">
                <a:solidFill>
                  <a:srgbClr val="FFFFFF"/>
                </a:solidFill>
              </a:rPr>
              <a:t>Developed with black magna powder and tape lifted</a:t>
            </a:r>
          </a:p>
        </p:txBody>
      </p:sp>
    </p:spTree>
    <p:extLst>
      <p:ext uri="{BB962C8B-B14F-4D97-AF65-F5344CB8AC3E}">
        <p14:creationId xmlns:p14="http://schemas.microsoft.com/office/powerpoint/2010/main" val="103015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3741" y="1230675"/>
            <a:ext cx="3124200" cy="1981200"/>
          </a:xfrm>
        </p:spPr>
        <p:txBody>
          <a:bodyPr anchor="ctr"/>
          <a:lstStyle/>
          <a:p>
            <a:r>
              <a:rPr lang="en-US" altLang="en-US" sz="3200" dirty="0" err="1">
                <a:solidFill>
                  <a:srgbClr val="FF3300"/>
                </a:solidFill>
                <a:latin typeface="Impact" panose="020B0806030902050204" pitchFamily="34" charset="0"/>
              </a:rPr>
              <a:t>Subtrate</a:t>
            </a:r>
            <a:endParaRPr lang="en-US" altLang="en-US" sz="3200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77" y="1021976"/>
            <a:ext cx="4751485" cy="542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3741" y="1230675"/>
            <a:ext cx="3124200" cy="1981200"/>
          </a:xfrm>
        </p:spPr>
        <p:txBody>
          <a:bodyPr anchor="ctr"/>
          <a:lstStyle/>
          <a:p>
            <a:r>
              <a:rPr lang="en-US" altLang="en-US" sz="3200" dirty="0" err="1">
                <a:solidFill>
                  <a:srgbClr val="FF3300"/>
                </a:solidFill>
                <a:latin typeface="Impact" panose="020B0806030902050204" pitchFamily="34" charset="0"/>
              </a:rPr>
              <a:t>Subtrate</a:t>
            </a:r>
            <a:endParaRPr lang="en-US" altLang="en-US" sz="3200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41" y="597906"/>
            <a:ext cx="4832635" cy="56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41"/>
            <a:ext cx="9144000" cy="6349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1341"/>
            <a:ext cx="9144000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5" y="783792"/>
            <a:ext cx="4103245" cy="4828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66" y="775459"/>
            <a:ext cx="4110328" cy="48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01800" y="3690039"/>
            <a:ext cx="63063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aseline="-25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Anatomical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7399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3741" y="1230675"/>
            <a:ext cx="3124200" cy="1981200"/>
          </a:xfrm>
        </p:spPr>
        <p:txBody>
          <a:bodyPr anchor="ctr"/>
          <a:lstStyle/>
          <a:p>
            <a:r>
              <a:rPr lang="en-US" altLang="en-US" sz="3200" dirty="0" err="1">
                <a:solidFill>
                  <a:srgbClr val="FF3300"/>
                </a:solidFill>
                <a:latin typeface="Impact" panose="020B0806030902050204" pitchFamily="34" charset="0"/>
              </a:rPr>
              <a:t>Subtrate</a:t>
            </a:r>
            <a:endParaRPr lang="en-US" altLang="en-US" sz="3200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6" b="11288"/>
          <a:stretch/>
        </p:blipFill>
        <p:spPr>
          <a:xfrm>
            <a:off x="3776730" y="90740"/>
            <a:ext cx="3976352" cy="66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3300"/>
                </a:solidFill>
                <a:latin typeface="Impact" panose="020B0806030902050204" pitchFamily="34" charset="0"/>
              </a:rPr>
              <a:t>Curved </a:t>
            </a:r>
            <a:r>
              <a:rPr lang="en-US" altLang="en-US" dirty="0" smtClean="0">
                <a:solidFill>
                  <a:srgbClr val="FF3300"/>
                </a:solidFill>
                <a:latin typeface="Impact" panose="020B0806030902050204" pitchFamily="34" charset="0"/>
              </a:rPr>
              <a:t>substrates</a:t>
            </a:r>
            <a:endParaRPr lang="en-US" altLang="en-US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313347" name="Picture 3" descr="wrapped around ha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257800" cy="34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1" name="Picture 7" descr="hammer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2667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3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8" name="Picture 6" descr="bottle lat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31194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9" name="Picture 7" descr="bot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09800"/>
            <a:ext cx="2946400" cy="26717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540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dirty="0">
                <a:solidFill>
                  <a:srgbClr val="FF3300"/>
                </a:solidFill>
                <a:latin typeface="Impact" panose="020B0806030902050204" pitchFamily="34" charset="0"/>
              </a:rPr>
              <a:t>Curved </a:t>
            </a:r>
            <a:r>
              <a:rPr lang="en-US" altLang="en-US" dirty="0" smtClean="0">
                <a:solidFill>
                  <a:srgbClr val="FF3300"/>
                </a:solidFill>
                <a:latin typeface="Impact" panose="020B0806030902050204" pitchFamily="34" charset="0"/>
              </a:rPr>
              <a:t>substrates</a:t>
            </a:r>
            <a:endParaRPr lang="en-US" altLang="en-US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 descr="door kn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18" y="2362200"/>
            <a:ext cx="6705600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3810000" y="4724400"/>
            <a:ext cx="441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aseline="-25000" smtClean="0">
                <a:solidFill>
                  <a:srgbClr val="FFFFFF"/>
                </a:solidFill>
              </a:rPr>
              <a:t>door knob</a:t>
            </a: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576618" y="1116013"/>
            <a:ext cx="82296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mtClean="0">
                <a:solidFill>
                  <a:srgbClr val="FF3300"/>
                </a:solidFill>
                <a:latin typeface="Impact" panose="020B0806030902050204" pitchFamily="34" charset="0"/>
              </a:rPr>
              <a:t>Curved substrates</a:t>
            </a:r>
            <a:endParaRPr lang="en-US" altLang="en-US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1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469" y="3044826"/>
            <a:ext cx="7772400" cy="1470025"/>
          </a:xfrm>
        </p:spPr>
        <p:txBody>
          <a:bodyPr anchor="ctr"/>
          <a:lstStyle/>
          <a:p>
            <a:r>
              <a:rPr lang="en-US" altLang="en-US" sz="4400" dirty="0" smtClean="0">
                <a:solidFill>
                  <a:srgbClr val="FF3300"/>
                </a:solidFill>
                <a:latin typeface="Impact" panose="020B0806030902050204" pitchFamily="34" charset="0"/>
              </a:rPr>
              <a:t>Medium</a:t>
            </a:r>
            <a:endParaRPr lang="en-US" altLang="en-US" sz="4400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5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en-US" altLang="en-US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Cyanoacrylate Fuming</a:t>
            </a:r>
          </a:p>
        </p:txBody>
      </p:sp>
      <p:pic>
        <p:nvPicPr>
          <p:cNvPr id="45059" name="Picture 3" descr="D:\enhanced\IMG_19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705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3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pPr eaLnBrk="1" hangingPunct="1"/>
            <a:r>
              <a:rPr lang="en-US" alt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Cyanoacrylate Fuming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/>
              <a:t>Proven successful at revealing latent prints on non-porous items</a:t>
            </a:r>
          </a:p>
          <a:p>
            <a:pPr eaLnBrk="1" hangingPunct="1">
              <a:buFontTx/>
              <a:buNone/>
            </a:pP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Creates a more-durable latent print </a:t>
            </a:r>
          </a:p>
          <a:p>
            <a:pPr eaLnBrk="1" hangingPunct="1">
              <a:buFontTx/>
              <a:buNone/>
            </a:pP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Can be further enhanced with the application of fluorescing dyes</a:t>
            </a:r>
          </a:p>
        </p:txBody>
      </p:sp>
    </p:spTree>
    <p:extLst>
      <p:ext uri="{BB962C8B-B14F-4D97-AF65-F5344CB8AC3E}">
        <p14:creationId xmlns:p14="http://schemas.microsoft.com/office/powerpoint/2010/main" val="35945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algn="r" eaLnBrk="1" hangingPunct="1"/>
            <a:r>
              <a:rPr lang="en-US" altLang="en-US" i="1" dirty="0" smtClean="0">
                <a:latin typeface="Arial Black" panose="020B0A04020102020204" pitchFamily="34" charset="0"/>
              </a:rPr>
              <a:t>   </a:t>
            </a:r>
            <a:r>
              <a:rPr lang="en-US" altLang="en-US" i="1" dirty="0" smtClean="0">
                <a:solidFill>
                  <a:schemeClr val="hlink"/>
                </a:solidFill>
                <a:latin typeface="Arial Black" panose="020B0A04020102020204" pitchFamily="34" charset="0"/>
              </a:rPr>
              <a:t>Dye Staining</a:t>
            </a:r>
          </a:p>
        </p:txBody>
      </p:sp>
      <p:pic>
        <p:nvPicPr>
          <p:cNvPr id="49155" name="Picture 3" descr="D:\enhanced\IMG_2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70104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6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en-US" altLang="en-US" dirty="0" smtClean="0">
                <a:solidFill>
                  <a:schemeClr val="hlink"/>
                </a:solidFill>
                <a:latin typeface="Arial Black" panose="020B0A04020102020204" pitchFamily="34" charset="0"/>
              </a:rPr>
              <a:t>Dye Staining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algn="ctr" eaLnBrk="1" hangingPunct="1"/>
            <a:r>
              <a:rPr lang="en-US" altLang="en-US" sz="2800" smtClean="0">
                <a:solidFill>
                  <a:srgbClr val="FFFF00"/>
                </a:solidFill>
                <a:latin typeface="Times New Roman" panose="02020603050405020304" pitchFamily="18" charset="0"/>
              </a:rPr>
              <a:t>Ardrox</a:t>
            </a:r>
            <a:r>
              <a:rPr lang="en-US" altLang="en-US" sz="2800" smtClean="0">
                <a:latin typeface="Times New Roman" panose="02020603050405020304" pitchFamily="18" charset="0"/>
              </a:rPr>
              <a:t> with UV Light</a:t>
            </a:r>
            <a:r>
              <a:rPr lang="en-US" altLang="en-US" sz="2800" smtClean="0"/>
              <a:t>	</a:t>
            </a:r>
          </a:p>
        </p:txBody>
      </p:sp>
      <p:sp>
        <p:nvSpPr>
          <p:cNvPr id="52228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0" y="1676400"/>
            <a:ext cx="3810000" cy="4191000"/>
          </a:xfrm>
        </p:spPr>
        <p:txBody>
          <a:bodyPr/>
          <a:lstStyle/>
          <a:p>
            <a:pPr algn="ctr" eaLnBrk="1" hangingPunct="1"/>
            <a:r>
              <a:rPr lang="en-US" altLang="en-US" sz="2800" smtClean="0">
                <a:solidFill>
                  <a:srgbClr val="FF3300"/>
                </a:solidFill>
                <a:latin typeface="Times New Roman" panose="02020603050405020304" pitchFamily="18" charset="0"/>
              </a:rPr>
              <a:t>Rhodamine 6G</a:t>
            </a:r>
            <a:r>
              <a:rPr lang="en-US" altLang="en-US" sz="2800" smtClean="0">
                <a:latin typeface="Times New Roman" panose="02020603050405020304" pitchFamily="18" charset="0"/>
              </a:rPr>
              <a:t> with the ALS</a:t>
            </a:r>
          </a:p>
        </p:txBody>
      </p:sp>
      <p:pic>
        <p:nvPicPr>
          <p:cNvPr id="52229" name="Picture 6" descr="D:\enhanced\IMG_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8" descr="D:\enhanced\IMG_19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C:\Documents and Settings\hlamull\Desktop\presentation pics\ardrox pri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2139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C:\Documents and Settings\hlamull\Desktop\presentation pics\DSCF0108_1.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743200"/>
            <a:ext cx="2466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30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990600"/>
          </a:xfrm>
        </p:spPr>
        <p:txBody>
          <a:bodyPr anchor="b"/>
          <a:lstStyle/>
          <a:p>
            <a:pPr eaLnBrk="1" hangingPunct="1"/>
            <a:r>
              <a:rPr lang="en-US" altLang="en-US" smtClean="0">
                <a:solidFill>
                  <a:srgbClr val="FF3300"/>
                </a:solidFill>
                <a:latin typeface="Times New Roman" panose="02020603050405020304" pitchFamily="18" charset="0"/>
              </a:rPr>
              <a:t>1,8-diazafluoren-9-one (DFO)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524000"/>
            <a:ext cx="3810000" cy="41910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DFO reacts with the </a:t>
            </a:r>
            <a:r>
              <a:rPr lang="en-US" altLang="en-US" sz="2800" smtClean="0">
                <a:solidFill>
                  <a:srgbClr val="FF3300"/>
                </a:solidFill>
                <a:latin typeface="Times New Roman" panose="02020603050405020304" pitchFamily="18" charset="0"/>
              </a:rPr>
              <a:t>amino acids</a:t>
            </a:r>
            <a:r>
              <a:rPr lang="en-US" altLang="en-US" sz="2800" smtClean="0">
                <a:latin typeface="Times New Roman" panose="02020603050405020304" pitchFamily="18" charset="0"/>
              </a:rPr>
              <a:t> present in latent print residue</a:t>
            </a:r>
          </a:p>
          <a:p>
            <a:pPr eaLnBrk="1" hangingPunct="1">
              <a:buFontTx/>
              <a:buNone/>
            </a:pPr>
            <a:endParaRPr lang="en-US" altLang="en-US" sz="2800" smtClean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smtClean="0">
                <a:latin typeface="Times New Roman" panose="02020603050405020304" pitchFamily="18" charset="0"/>
              </a:rPr>
              <a:t>Fluoresces with the ALS (~</a:t>
            </a:r>
            <a:r>
              <a:rPr lang="en-US" altLang="en-US" sz="280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530</a:t>
            </a:r>
            <a:r>
              <a:rPr lang="en-US" altLang="en-US" sz="2800" smtClean="0">
                <a:latin typeface="Times New Roman" panose="02020603050405020304" pitchFamily="18" charset="0"/>
              </a:rPr>
              <a:t>nm)</a:t>
            </a:r>
          </a:p>
          <a:p>
            <a:pPr eaLnBrk="1" hangingPunct="1">
              <a:buFontTx/>
              <a:buNone/>
            </a:pPr>
            <a:endParaRPr lang="en-US" altLang="en-US" sz="2800" smtClean="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8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latin typeface="Times New Roman" panose="02020603050405020304" pitchFamily="18" charset="0"/>
            </a:endParaRPr>
          </a:p>
        </p:txBody>
      </p:sp>
      <p:pic>
        <p:nvPicPr>
          <p:cNvPr id="69636" name="Picture 6" descr="D:\enhanced\IMG_1912.JPG"/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447800"/>
            <a:ext cx="3429000" cy="2286000"/>
          </a:xfrm>
          <a:noFill/>
        </p:spPr>
      </p:pic>
      <p:pic>
        <p:nvPicPr>
          <p:cNvPr id="69637" name="Picture 7" descr="D:\enhanced\IMG_1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0"/>
            <a:ext cx="34290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93" y="1226497"/>
            <a:ext cx="3300413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61026" y="5551646"/>
            <a:ext cx="4953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prstClr val="white"/>
                </a:solidFill>
              </a:rPr>
              <a:t>Maceo</a:t>
            </a:r>
            <a:r>
              <a:rPr lang="en-US" altLang="en-US" dirty="0">
                <a:solidFill>
                  <a:prstClr val="white"/>
                </a:solidFill>
              </a:rPr>
              <a:t>, A. (2009). Qualitative assessment of skin deformation: A pilot study. </a:t>
            </a:r>
            <a:r>
              <a:rPr lang="en-US" altLang="en-US" i="1" dirty="0">
                <a:solidFill>
                  <a:prstClr val="white"/>
                </a:solidFill>
              </a:rPr>
              <a:t>Journal of Forensic Identification. 59 (4). </a:t>
            </a:r>
            <a:endParaRPr lang="en-US" altLang="en-US" dirty="0">
              <a:solidFill>
                <a:prstClr val="white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28" y="4721732"/>
            <a:ext cx="3997941" cy="46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26320" y="280960"/>
            <a:ext cx="63063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aseline="-25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Anatomical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4467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881571"/>
              </p:ext>
            </p:extLst>
          </p:nvPr>
        </p:nvGraphicFramePr>
        <p:xfrm>
          <a:off x="609601" y="1834528"/>
          <a:ext cx="3118338" cy="4337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Bitmap Image" r:id="rId4" imgW="3362794" imgH="4676190" progId="Paint.Picture">
                  <p:embed/>
                </p:oleObj>
              </mc:Choice>
              <mc:Fallback>
                <p:oleObj name="Bitmap Image" r:id="rId4" imgW="3362794" imgH="46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1" y="1834528"/>
                        <a:ext cx="3118338" cy="4337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06" y="1306096"/>
            <a:ext cx="4595732" cy="539453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1" y="-1"/>
            <a:ext cx="7086600" cy="113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DFO </a:t>
            </a:r>
            <a:br>
              <a:rPr lang="en-US" altLang="en-US" sz="2800" b="1" i="1" dirty="0" smtClean="0">
                <a:solidFill>
                  <a:srgbClr val="FF3300"/>
                </a:solidFill>
                <a:latin typeface="Arial Black" panose="020B0A04020102020204" pitchFamily="34" charset="0"/>
              </a:rPr>
            </a:br>
            <a:r>
              <a:rPr lang="en-US" altLang="en-US" sz="2800" i="1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(1,8-diazafluoren-9-one)</a:t>
            </a:r>
          </a:p>
        </p:txBody>
      </p:sp>
    </p:spTree>
    <p:extLst>
      <p:ext uri="{BB962C8B-B14F-4D97-AF65-F5344CB8AC3E}">
        <p14:creationId xmlns:p14="http://schemas.microsoft.com/office/powerpoint/2010/main" val="21581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533400"/>
            <a:ext cx="7772400" cy="990600"/>
          </a:xfrm>
        </p:spPr>
        <p:txBody>
          <a:bodyPr anchor="b"/>
          <a:lstStyle/>
          <a:p>
            <a:pPr algn="r" eaLnBrk="1" hangingPunct="1"/>
            <a:r>
              <a:rPr lang="en-US" altLang="en-US" i="1" dirty="0" smtClean="0">
                <a:latin typeface="Arial Black" panose="020B0A04020102020204" pitchFamily="34" charset="0"/>
              </a:rPr>
              <a:t>Powdering</a:t>
            </a:r>
          </a:p>
        </p:txBody>
      </p:sp>
      <p:pic>
        <p:nvPicPr>
          <p:cNvPr id="55299" name="Picture 3" descr="D:\enhanced\IMG_1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70038"/>
            <a:ext cx="7086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9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en-US" altLang="en-US" dirty="0" smtClean="0">
                <a:latin typeface="Arial Black" panose="020B0A04020102020204" pitchFamily="34" charset="0"/>
              </a:rPr>
              <a:t>Powdering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9775" y="1638836"/>
            <a:ext cx="4033838" cy="4525963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Times New Roman" panose="02020603050405020304" pitchFamily="18" charset="0"/>
              </a:rPr>
              <a:t>Powdering is used to develop latent prints or enhance CA prints</a:t>
            </a:r>
          </a:p>
          <a:p>
            <a:pPr eaLnBrk="1" hangingPunct="1"/>
            <a:r>
              <a:rPr lang="en-US" altLang="en-US" sz="2000" dirty="0" smtClean="0">
                <a:latin typeface="Times New Roman" panose="02020603050405020304" pitchFamily="18" charset="0"/>
              </a:rPr>
              <a:t>Powder can either be magnetic, fluorescent, bi-chromatic</a:t>
            </a:r>
          </a:p>
          <a:p>
            <a:pPr eaLnBrk="1" hangingPunct="1"/>
            <a:r>
              <a:rPr lang="en-US" altLang="en-US" sz="2000" dirty="0" smtClean="0">
                <a:latin typeface="Times New Roman" panose="02020603050405020304" pitchFamily="18" charset="0"/>
              </a:rPr>
              <a:t>Relies on a physical adherence of particulate to the matrix</a:t>
            </a:r>
          </a:p>
          <a:p>
            <a:pPr eaLnBrk="1" hangingPunct="1"/>
            <a:r>
              <a:rPr lang="en-US" altLang="en-US" sz="2000" dirty="0" smtClean="0">
                <a:latin typeface="Times New Roman" panose="02020603050405020304" pitchFamily="18" charset="0"/>
              </a:rPr>
              <a:t>Cheap and easier to employ at a scene but less sensitive than more laboratory based techniques such as dye staining</a:t>
            </a:r>
          </a:p>
        </p:txBody>
      </p:sp>
      <p:pic>
        <p:nvPicPr>
          <p:cNvPr id="56324" name="Picture 8" descr="D:\enhanced\IMG_1955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981200"/>
            <a:ext cx="4267200" cy="2844800"/>
          </a:xfrm>
          <a:noFill/>
        </p:spPr>
      </p:pic>
    </p:spTree>
    <p:extLst>
      <p:ext uri="{BB962C8B-B14F-4D97-AF65-F5344CB8AC3E}">
        <p14:creationId xmlns:p14="http://schemas.microsoft.com/office/powerpoint/2010/main" val="6984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r>
              <a:rPr lang="en-US" altLang="en-US" dirty="0" smtClean="0">
                <a:latin typeface="Arial Black" panose="020B0A04020102020204" pitchFamily="34" charset="0"/>
              </a:rPr>
              <a:t>Lifting </a:t>
            </a:r>
          </a:p>
        </p:txBody>
      </p:sp>
      <p:pic>
        <p:nvPicPr>
          <p:cNvPr id="58371" name="Picture 6" descr="D:\enhanced\IMG_1961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52600"/>
            <a:ext cx="3276600" cy="2184400"/>
          </a:xfrm>
          <a:noFill/>
        </p:spPr>
      </p:pic>
      <p:pic>
        <p:nvPicPr>
          <p:cNvPr id="69639" name="Picture 7" descr="D:\enhanced\IMG_1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23056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Line 8"/>
          <p:cNvSpPr>
            <a:spLocks noChangeShapeType="1"/>
          </p:cNvSpPr>
          <p:nvPr/>
        </p:nvSpPr>
        <p:spPr bwMode="auto">
          <a:xfrm>
            <a:off x="3886200" y="2895600"/>
            <a:ext cx="6858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69642" name="Picture 10" descr="D:\enhanced\IMG_19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64013"/>
            <a:ext cx="32766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Line 11"/>
          <p:cNvSpPr>
            <a:spLocks noChangeShapeType="1"/>
          </p:cNvSpPr>
          <p:nvPr/>
        </p:nvSpPr>
        <p:spPr bwMode="auto">
          <a:xfrm>
            <a:off x="3886200" y="5257800"/>
            <a:ext cx="6858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69644" name="Picture 12" descr="D:\enhanced\IMG_19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2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3148" y="314504"/>
            <a:ext cx="7772400" cy="1470025"/>
          </a:xfrm>
        </p:spPr>
        <p:txBody>
          <a:bodyPr anchor="ctr"/>
          <a:lstStyle/>
          <a:p>
            <a: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  <a:t/>
            </a:r>
            <a:b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</a:br>
            <a:r>
              <a:rPr lang="en-US" altLang="en-US" sz="4000" dirty="0" smtClean="0">
                <a:solidFill>
                  <a:srgbClr val="FF3300"/>
                </a:solidFill>
                <a:latin typeface="Impact" panose="020B0806030902050204" pitchFamily="34" charset="0"/>
              </a:rPr>
              <a:t>Lab Time !</a:t>
            </a:r>
            <a:endParaRPr lang="en-US" altLang="en-US" sz="4000" dirty="0">
              <a:solidFill>
                <a:srgbClr val="FF330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21" y="2212040"/>
            <a:ext cx="3758453" cy="37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07697" y="280960"/>
            <a:ext cx="63063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aseline="-25000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Anatomical Considerations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43000" y="55880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baseline="-25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baseline="-250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Maceo</a:t>
            </a:r>
            <a:r>
              <a:rPr lang="en-US" altLang="en-US" b="1" baseline="-25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(2009). Qualitative assessment of skin deformation: A pilot study. </a:t>
            </a:r>
            <a:r>
              <a:rPr lang="en-US" altLang="en-US" b="1" i="1" baseline="-25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Forensic Identification. 59 (4). </a:t>
            </a:r>
            <a:endParaRPr lang="en-US" altLang="en-US" b="1" baseline="-250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75" y="2006600"/>
            <a:ext cx="4489741" cy="270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1779"/>
          <a:stretch>
            <a:fillRect/>
          </a:stretch>
        </p:blipFill>
        <p:spPr bwMode="auto">
          <a:xfrm>
            <a:off x="5461000" y="1264978"/>
            <a:ext cx="29654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14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300" y="3010318"/>
            <a:ext cx="7772400" cy="1470025"/>
          </a:xfrm>
        </p:spPr>
        <p:txBody>
          <a:bodyPr anchor="ctr"/>
          <a:lstStyle/>
          <a:p>
            <a: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  <a:t>Deposition Pressure</a:t>
            </a:r>
            <a:r>
              <a:rPr lang="en-US" altLang="en-US" sz="4000" dirty="0">
                <a:solidFill>
                  <a:schemeClr val="tx1"/>
                </a:solidFill>
                <a:latin typeface="Impact" panose="020B0806030902050204" pitchFamily="34" charset="0"/>
              </a:rPr>
              <a:t/>
            </a:r>
            <a:br>
              <a:rPr lang="en-US" altLang="en-US" sz="4000" dirty="0">
                <a:solidFill>
                  <a:schemeClr val="tx1"/>
                </a:solidFill>
                <a:latin typeface="Impact" panose="020B0806030902050204" pitchFamily="34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Impact" panose="020B0806030902050204" pitchFamily="34" charset="0"/>
              </a:rPr>
              <a:t> and</a:t>
            </a:r>
            <a: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  <a:t> </a:t>
            </a:r>
            <a:b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</a:br>
            <a:r>
              <a:rPr lang="en-US" altLang="en-US" sz="4000" dirty="0">
                <a:solidFill>
                  <a:srgbClr val="FF3300"/>
                </a:solidFill>
                <a:latin typeface="Impact" panose="020B0806030902050204" pitchFamily="34" charset="0"/>
              </a:rPr>
              <a:t>Lateral Movement</a:t>
            </a:r>
          </a:p>
        </p:txBody>
      </p:sp>
      <p:pic>
        <p:nvPicPr>
          <p:cNvPr id="4" name="Picture 2" descr="ban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01" cy="22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7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en-US" altLang="en-US" sz="3600">
                <a:solidFill>
                  <a:srgbClr val="FF3300"/>
                </a:solidFill>
                <a:latin typeface="Impact" panose="020B0806030902050204" pitchFamily="34" charset="0"/>
              </a:rPr>
              <a:t>Normal/Controlled Pressure</a:t>
            </a:r>
          </a:p>
        </p:txBody>
      </p:sp>
      <p:pic>
        <p:nvPicPr>
          <p:cNvPr id="266243" name="Picture 3" descr="H:\Presentation and images\rol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46225"/>
            <a:ext cx="44958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2286000" y="4876800"/>
            <a:ext cx="533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3300"/>
                </a:solidFill>
              </a:rPr>
              <a:t>rolled</a:t>
            </a:r>
          </a:p>
        </p:txBody>
      </p:sp>
    </p:spTree>
    <p:extLst>
      <p:ext uri="{BB962C8B-B14F-4D97-AF65-F5344CB8AC3E}">
        <p14:creationId xmlns:p14="http://schemas.microsoft.com/office/powerpoint/2010/main" val="19189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839279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3300"/>
                </a:solidFill>
                <a:latin typeface="Impact" panose="020B0806030902050204" pitchFamily="34" charset="0"/>
              </a:rPr>
              <a:t>Deposition Pressure</a:t>
            </a:r>
          </a:p>
        </p:txBody>
      </p:sp>
      <p:pic>
        <p:nvPicPr>
          <p:cNvPr id="350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982279"/>
            <a:ext cx="61722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1143000" y="5792638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baseline="-25000" dirty="0" smtClean="0">
                <a:solidFill>
                  <a:srgbClr val="FFFFFF"/>
                </a:solidFill>
              </a:rPr>
              <a:t>1. </a:t>
            </a:r>
            <a:r>
              <a:rPr lang="en-US" altLang="en-US" b="1" baseline="-25000" dirty="0" err="1" smtClean="0">
                <a:solidFill>
                  <a:srgbClr val="FFFFFF"/>
                </a:solidFill>
              </a:rPr>
              <a:t>Maceo</a:t>
            </a:r>
            <a:r>
              <a:rPr lang="en-US" altLang="en-US" b="1" baseline="-25000" dirty="0" smtClean="0">
                <a:solidFill>
                  <a:srgbClr val="FFFFFF"/>
                </a:solidFill>
              </a:rPr>
              <a:t>, A. (2009). Qualitative assessment of skin deformation: A pilot study. </a:t>
            </a:r>
            <a:r>
              <a:rPr lang="en-US" altLang="en-US" b="1" i="1" baseline="-25000" dirty="0" smtClean="0">
                <a:solidFill>
                  <a:srgbClr val="FFFFFF"/>
                </a:solidFill>
              </a:rPr>
              <a:t>Journal of Forensic Identification. 59 (4). </a:t>
            </a:r>
            <a:endParaRPr lang="en-US" altLang="en-US" b="1" baseline="-25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 descr="H:\Presentation and images\light press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3448" r="8952"/>
          <a:stretch>
            <a:fillRect/>
          </a:stretch>
        </p:blipFill>
        <p:spPr bwMode="auto">
          <a:xfrm>
            <a:off x="1371600" y="1066800"/>
            <a:ext cx="304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685800" y="5334000"/>
            <a:ext cx="434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3300"/>
                </a:solidFill>
              </a:rPr>
              <a:t>light pressure</a:t>
            </a:r>
          </a:p>
        </p:txBody>
      </p:sp>
      <p:sp>
        <p:nvSpPr>
          <p:cNvPr id="267269" name="Rectangle 2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3300"/>
                </a:solidFill>
                <a:latin typeface="Impact" panose="020B0806030902050204" pitchFamily="34" charset="0"/>
              </a:rPr>
              <a:t>Deposition Pressure</a:t>
            </a:r>
          </a:p>
        </p:txBody>
      </p:sp>
      <p:pic>
        <p:nvPicPr>
          <p:cNvPr id="267271" name="Picture 3" descr="H:\Presentation and images\heavy press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1" r="12631" b="20265"/>
          <a:stretch>
            <a:fillRect/>
          </a:stretch>
        </p:blipFill>
        <p:spPr bwMode="auto">
          <a:xfrm>
            <a:off x="5029200" y="1066800"/>
            <a:ext cx="33734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72" name="Text Box 4"/>
          <p:cNvSpPr txBox="1">
            <a:spLocks noChangeArrowheads="1"/>
          </p:cNvSpPr>
          <p:nvPr/>
        </p:nvSpPr>
        <p:spPr bwMode="auto">
          <a:xfrm>
            <a:off x="4572000" y="5181600"/>
            <a:ext cx="434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3300"/>
                </a:solidFill>
              </a:rPr>
              <a:t>heavy pressure</a:t>
            </a:r>
          </a:p>
        </p:txBody>
      </p:sp>
    </p:spTree>
    <p:extLst>
      <p:ext uri="{BB962C8B-B14F-4D97-AF65-F5344CB8AC3E}">
        <p14:creationId xmlns:p14="http://schemas.microsoft.com/office/powerpoint/2010/main" val="29658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stealth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</TotalTime>
  <Words>490</Words>
  <Application>Microsoft Office PowerPoint</Application>
  <PresentationFormat>On-screen Show (4:3)</PresentationFormat>
  <Paragraphs>104</Paragraphs>
  <Slides>44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Arial</vt:lpstr>
      <vt:lpstr>Arial Black</vt:lpstr>
      <vt:lpstr>Berlin Sans FB Demi</vt:lpstr>
      <vt:lpstr>Brush Script MT</vt:lpstr>
      <vt:lpstr>Calibri</vt:lpstr>
      <vt:lpstr>Calibri Light</vt:lpstr>
      <vt:lpstr>Centaur</vt:lpstr>
      <vt:lpstr>Impact</vt:lpstr>
      <vt:lpstr>Times New Roman</vt:lpstr>
      <vt:lpstr>Wingdings</vt:lpstr>
      <vt:lpstr>Office Theme</vt:lpstr>
      <vt:lpstr>2_Default Design</vt:lpstr>
      <vt:lpstr>Default Design</vt:lpstr>
      <vt:lpstr>1_Default Design</vt:lpstr>
      <vt:lpstr>3_Default Design</vt:lpstr>
      <vt:lpstr>4_Default Design</vt:lpstr>
      <vt:lpstr>5_Default Design</vt:lpstr>
      <vt:lpstr>Bitmap Image</vt:lpstr>
      <vt:lpstr>Apr. 30th, 2016</vt:lpstr>
      <vt:lpstr>PowerPoint Presentation</vt:lpstr>
      <vt:lpstr>PowerPoint Presentation</vt:lpstr>
      <vt:lpstr>PowerPoint Presentation</vt:lpstr>
      <vt:lpstr>PowerPoint Presentation</vt:lpstr>
      <vt:lpstr>Deposition Pressure  and  Lateral Movement</vt:lpstr>
      <vt:lpstr>Normal/Controlled Pressure</vt:lpstr>
      <vt:lpstr>Deposition Pressure</vt:lpstr>
      <vt:lpstr>PowerPoint Presentation</vt:lpstr>
      <vt:lpstr>PowerPoint Presentation</vt:lpstr>
      <vt:lpstr>Deposition Pressure</vt:lpstr>
      <vt:lpstr>Level Two Detail – Minutiae types</vt:lpstr>
      <vt:lpstr> Lateral Movement and  Shearing Stress</vt:lpstr>
      <vt:lpstr>Lateral Movement</vt:lpstr>
      <vt:lpstr>PowerPoint Presentation</vt:lpstr>
      <vt:lpstr>Rotational movement with medium/heavy pressure </vt:lpstr>
      <vt:lpstr>Lateral Movement on porous substrate</vt:lpstr>
      <vt:lpstr>Matrix</vt:lpstr>
      <vt:lpstr>Matrix</vt:lpstr>
      <vt:lpstr>Matrix: blood</vt:lpstr>
      <vt:lpstr>Matrix</vt:lpstr>
      <vt:lpstr>Matrix</vt:lpstr>
      <vt:lpstr>Substrate/Surface</vt:lpstr>
      <vt:lpstr>Substrate</vt:lpstr>
      <vt:lpstr>Subtrate</vt:lpstr>
      <vt:lpstr>Subtrate</vt:lpstr>
      <vt:lpstr>Subtrate</vt:lpstr>
      <vt:lpstr>PowerPoint Presentation</vt:lpstr>
      <vt:lpstr>PowerPoint Presentation</vt:lpstr>
      <vt:lpstr>Subtrate</vt:lpstr>
      <vt:lpstr>Curved substrates</vt:lpstr>
      <vt:lpstr>Curved substrates</vt:lpstr>
      <vt:lpstr>PowerPoint Presentation</vt:lpstr>
      <vt:lpstr>Medium</vt:lpstr>
      <vt:lpstr>Cyanoacrylate Fuming</vt:lpstr>
      <vt:lpstr>Cyanoacrylate Fuming</vt:lpstr>
      <vt:lpstr>   Dye Staining</vt:lpstr>
      <vt:lpstr>Dye Staining</vt:lpstr>
      <vt:lpstr>1,8-diazafluoren-9-one (DFO)</vt:lpstr>
      <vt:lpstr>PowerPoint Presentation</vt:lpstr>
      <vt:lpstr>Powdering</vt:lpstr>
      <vt:lpstr>Powdering</vt:lpstr>
      <vt:lpstr>Lifting </vt:lpstr>
      <vt:lpstr> Lab Time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Tate</dc:creator>
  <cp:lastModifiedBy>David Tate</cp:lastModifiedBy>
  <cp:revision>24</cp:revision>
  <dcterms:created xsi:type="dcterms:W3CDTF">2016-04-14T21:20:18Z</dcterms:created>
  <dcterms:modified xsi:type="dcterms:W3CDTF">2016-04-28T23:22:23Z</dcterms:modified>
</cp:coreProperties>
</file>